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5" r:id="rId1"/>
  </p:sldMasterIdLst>
  <p:sldIdLst>
    <p:sldId id="256" r:id="rId2"/>
    <p:sldId id="257" r:id="rId3"/>
    <p:sldId id="258" r:id="rId4"/>
    <p:sldId id="289" r:id="rId5"/>
    <p:sldId id="259" r:id="rId6"/>
    <p:sldId id="284" r:id="rId7"/>
    <p:sldId id="285" r:id="rId8"/>
    <p:sldId id="286" r:id="rId9"/>
    <p:sldId id="287" r:id="rId10"/>
    <p:sldId id="288" r:id="rId11"/>
    <p:sldId id="269" r:id="rId12"/>
    <p:sldId id="270" r:id="rId13"/>
    <p:sldId id="290" r:id="rId14"/>
    <p:sldId id="28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48" autoAdjust="0"/>
    <p:restoredTop sz="94660"/>
  </p:normalViewPr>
  <p:slideViewPr>
    <p:cSldViewPr snapToGrid="0">
      <p:cViewPr varScale="1">
        <p:scale>
          <a:sx n="55" d="100"/>
          <a:sy n="55" d="100"/>
        </p:scale>
        <p:origin x="960"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llian Muir" userId="48b51ff9f42658e4" providerId="LiveId" clId="{A44F8D63-D734-44AA-A94A-1E2CB9C2072E}"/>
    <pc:docChg chg="delSld">
      <pc:chgData name="Gillian Muir" userId="48b51ff9f42658e4" providerId="LiveId" clId="{A44F8D63-D734-44AA-A94A-1E2CB9C2072E}" dt="2021-01-27T11:17:55.076" v="2" actId="2696"/>
      <pc:docMkLst>
        <pc:docMk/>
      </pc:docMkLst>
      <pc:sldChg chg="del">
        <pc:chgData name="Gillian Muir" userId="48b51ff9f42658e4" providerId="LiveId" clId="{A44F8D63-D734-44AA-A94A-1E2CB9C2072E}" dt="2021-01-27T11:17:11.710" v="0" actId="2696"/>
        <pc:sldMkLst>
          <pc:docMk/>
          <pc:sldMk cId="800471666" sldId="273"/>
        </pc:sldMkLst>
      </pc:sldChg>
      <pc:sldChg chg="del">
        <pc:chgData name="Gillian Muir" userId="48b51ff9f42658e4" providerId="LiveId" clId="{A44F8D63-D734-44AA-A94A-1E2CB9C2072E}" dt="2021-01-27T11:17:37.914" v="1" actId="2696"/>
        <pc:sldMkLst>
          <pc:docMk/>
          <pc:sldMk cId="1928469158" sldId="275"/>
        </pc:sldMkLst>
      </pc:sldChg>
      <pc:sldChg chg="del">
        <pc:chgData name="Gillian Muir" userId="48b51ff9f42658e4" providerId="LiveId" clId="{A44F8D63-D734-44AA-A94A-1E2CB9C2072E}" dt="2021-01-27T11:17:37.914" v="1" actId="2696"/>
        <pc:sldMkLst>
          <pc:docMk/>
          <pc:sldMk cId="756508612" sldId="276"/>
        </pc:sldMkLst>
      </pc:sldChg>
      <pc:sldChg chg="del">
        <pc:chgData name="Gillian Muir" userId="48b51ff9f42658e4" providerId="LiveId" clId="{A44F8D63-D734-44AA-A94A-1E2CB9C2072E}" dt="2021-01-27T11:17:37.914" v="1" actId="2696"/>
        <pc:sldMkLst>
          <pc:docMk/>
          <pc:sldMk cId="1024880308" sldId="277"/>
        </pc:sldMkLst>
      </pc:sldChg>
      <pc:sldChg chg="del">
        <pc:chgData name="Gillian Muir" userId="48b51ff9f42658e4" providerId="LiveId" clId="{A44F8D63-D734-44AA-A94A-1E2CB9C2072E}" dt="2021-01-27T11:17:37.914" v="1" actId="2696"/>
        <pc:sldMkLst>
          <pc:docMk/>
          <pc:sldMk cId="83529260" sldId="278"/>
        </pc:sldMkLst>
      </pc:sldChg>
      <pc:sldChg chg="del">
        <pc:chgData name="Gillian Muir" userId="48b51ff9f42658e4" providerId="LiveId" clId="{A44F8D63-D734-44AA-A94A-1E2CB9C2072E}" dt="2021-01-27T11:17:37.914" v="1" actId="2696"/>
        <pc:sldMkLst>
          <pc:docMk/>
          <pc:sldMk cId="434604135" sldId="279"/>
        </pc:sldMkLst>
      </pc:sldChg>
      <pc:sldChg chg="del">
        <pc:chgData name="Gillian Muir" userId="48b51ff9f42658e4" providerId="LiveId" clId="{A44F8D63-D734-44AA-A94A-1E2CB9C2072E}" dt="2021-01-27T11:17:55.076" v="2" actId="2696"/>
        <pc:sldMkLst>
          <pc:docMk/>
          <pc:sldMk cId="4089394679" sldId="28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A6E96-9DE2-4C73-8FAE-60F7A281AE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D8D7C39-5CCA-48F8-851C-413C12BFE1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DA3DA1C-EE00-4C7E-A52F-B4E26437D58C}"/>
              </a:ext>
            </a:extLst>
          </p:cNvPr>
          <p:cNvSpPr>
            <a:spLocks noGrp="1"/>
          </p:cNvSpPr>
          <p:nvPr>
            <p:ph type="dt" sz="half" idx="10"/>
          </p:nvPr>
        </p:nvSpPr>
        <p:spPr/>
        <p:txBody>
          <a:bodyPr/>
          <a:lstStyle/>
          <a:p>
            <a:fld id="{403CB87E-4591-47A1-9046-CF63F17215EF}" type="datetime2">
              <a:rPr lang="en-US" smtClean="0"/>
              <a:t>Wednesday, January 27, 2021</a:t>
            </a:fld>
            <a:endParaRPr lang="en-US" dirty="0"/>
          </a:p>
        </p:txBody>
      </p:sp>
      <p:sp>
        <p:nvSpPr>
          <p:cNvPr id="5" name="Footer Placeholder 4">
            <a:extLst>
              <a:ext uri="{FF2B5EF4-FFF2-40B4-BE49-F238E27FC236}">
                <a16:creationId xmlns:a16="http://schemas.microsoft.com/office/drawing/2014/main" id="{BF353504-AB20-4012-B084-2F7E48FAC048}"/>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8CAC48CB-BD00-4D89-8D20-5240F8C61B91}"/>
              </a:ext>
            </a:extLst>
          </p:cNvPr>
          <p:cNvSpPr>
            <a:spLocks noGrp="1"/>
          </p:cNvSpPr>
          <p:nvPr>
            <p:ph type="sldNum" sz="quarter" idx="12"/>
          </p:nvPr>
        </p:nvSpPr>
        <p:spPr/>
        <p:txBody>
          <a:bodyPr/>
          <a:lstStyle/>
          <a:p>
            <a:fld id="{3A4F6043-7A67-491B-98BC-F933DED7226D}" type="slidenum">
              <a:rPr lang="en-US" smtClean="0"/>
              <a:t>‹#›</a:t>
            </a:fld>
            <a:endParaRPr lang="en-US"/>
          </a:p>
        </p:txBody>
      </p:sp>
    </p:spTree>
    <p:extLst>
      <p:ext uri="{BB962C8B-B14F-4D97-AF65-F5344CB8AC3E}">
        <p14:creationId xmlns:p14="http://schemas.microsoft.com/office/powerpoint/2010/main" val="356340770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9D143-60F6-4A71-A7FC-9173695F082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827D886-D44A-4539-9DA2-5463F35201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75FF06-07E8-4DED-8E16-A74651A841C0}"/>
              </a:ext>
            </a:extLst>
          </p:cNvPr>
          <p:cNvSpPr>
            <a:spLocks noGrp="1"/>
          </p:cNvSpPr>
          <p:nvPr>
            <p:ph type="dt" sz="half" idx="10"/>
          </p:nvPr>
        </p:nvSpPr>
        <p:spPr/>
        <p:txBody>
          <a:bodyPr/>
          <a:lstStyle/>
          <a:p>
            <a:fld id="{E8352ED3-3C46-4C9A-9738-67B2D875E7E2}" type="datetime2">
              <a:rPr lang="en-US" smtClean="0"/>
              <a:pPr/>
              <a:t>Wednesday, January 27, 2021</a:t>
            </a:fld>
            <a:endParaRPr lang="en-US" dirty="0"/>
          </a:p>
        </p:txBody>
      </p:sp>
      <p:sp>
        <p:nvSpPr>
          <p:cNvPr id="5" name="Footer Placeholder 4">
            <a:extLst>
              <a:ext uri="{FF2B5EF4-FFF2-40B4-BE49-F238E27FC236}">
                <a16:creationId xmlns:a16="http://schemas.microsoft.com/office/drawing/2014/main" id="{2E53D706-57DE-43DC-8950-D9DF045D4BB6}"/>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2B71CD45-3883-4C9F-BB2D-2349611241D5}"/>
              </a:ext>
            </a:extLst>
          </p:cNvPr>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46567690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82FDEE-E361-491C-92CB-F323F29F05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4FBA52-8B3C-4B29-865C-0C33ED88AB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0B6127-F8BB-494A-BA1D-92F36219FC70}"/>
              </a:ext>
            </a:extLst>
          </p:cNvPr>
          <p:cNvSpPr>
            <a:spLocks noGrp="1"/>
          </p:cNvSpPr>
          <p:nvPr>
            <p:ph type="dt" sz="half" idx="10"/>
          </p:nvPr>
        </p:nvSpPr>
        <p:spPr/>
        <p:txBody>
          <a:bodyPr/>
          <a:lstStyle/>
          <a:p>
            <a:fld id="{E8352ED3-3C46-4C9A-9738-67B2D875E7E2}" type="datetime2">
              <a:rPr lang="en-US" smtClean="0"/>
              <a:pPr/>
              <a:t>Wednesday, January 27, 2021</a:t>
            </a:fld>
            <a:endParaRPr lang="en-US" dirty="0"/>
          </a:p>
        </p:txBody>
      </p:sp>
      <p:sp>
        <p:nvSpPr>
          <p:cNvPr id="5" name="Footer Placeholder 4">
            <a:extLst>
              <a:ext uri="{FF2B5EF4-FFF2-40B4-BE49-F238E27FC236}">
                <a16:creationId xmlns:a16="http://schemas.microsoft.com/office/drawing/2014/main" id="{1E5ACAC2-1758-44E5-B770-606445D753E5}"/>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51B15EE4-AECF-4801-B051-BF67EA952D62}"/>
              </a:ext>
            </a:extLst>
          </p:cNvPr>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36246242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24A67-EF55-4F36-9BA5-F25B46B91C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FD79AB-D93B-4D92-9477-5EC148D200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52AFA9-E556-4673-8B66-6A664FFE1DA8}"/>
              </a:ext>
            </a:extLst>
          </p:cNvPr>
          <p:cNvSpPr>
            <a:spLocks noGrp="1"/>
          </p:cNvSpPr>
          <p:nvPr>
            <p:ph type="dt" sz="half" idx="10"/>
          </p:nvPr>
        </p:nvSpPr>
        <p:spPr/>
        <p:txBody>
          <a:bodyPr/>
          <a:lstStyle/>
          <a:p>
            <a:fld id="{E8352ED3-3C46-4C9A-9738-67B2D875E7E2}" type="datetime2">
              <a:rPr lang="en-US" smtClean="0"/>
              <a:pPr/>
              <a:t>Wednesday, January 27, 2021</a:t>
            </a:fld>
            <a:endParaRPr lang="en-US" dirty="0"/>
          </a:p>
        </p:txBody>
      </p:sp>
      <p:sp>
        <p:nvSpPr>
          <p:cNvPr id="5" name="Footer Placeholder 4">
            <a:extLst>
              <a:ext uri="{FF2B5EF4-FFF2-40B4-BE49-F238E27FC236}">
                <a16:creationId xmlns:a16="http://schemas.microsoft.com/office/drawing/2014/main" id="{165DB7A7-F574-4987-9663-C51B715F8B00}"/>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B82E1341-934C-4C10-AA1E-67D773FD61FB}"/>
              </a:ext>
            </a:extLst>
          </p:cNvPr>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72289347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F15F7-5DAE-4E6C-867C-FE1EA6A1C4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44ACCF6-3550-4734-97BA-7C177E9516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DBAE5A-0914-4196-B0F4-4E055DBF0E7F}"/>
              </a:ext>
            </a:extLst>
          </p:cNvPr>
          <p:cNvSpPr>
            <a:spLocks noGrp="1"/>
          </p:cNvSpPr>
          <p:nvPr>
            <p:ph type="dt" sz="half" idx="10"/>
          </p:nvPr>
        </p:nvSpPr>
        <p:spPr/>
        <p:txBody>
          <a:bodyPr/>
          <a:lstStyle/>
          <a:p>
            <a:fld id="{76760CDE-A6F1-4138-AF12-ED09E8E5FB6B}" type="datetime2">
              <a:rPr lang="en-US" smtClean="0"/>
              <a:t>Wednesday, January 27, 2021</a:t>
            </a:fld>
            <a:endParaRPr lang="en-US"/>
          </a:p>
        </p:txBody>
      </p:sp>
      <p:sp>
        <p:nvSpPr>
          <p:cNvPr id="5" name="Footer Placeholder 4">
            <a:extLst>
              <a:ext uri="{FF2B5EF4-FFF2-40B4-BE49-F238E27FC236}">
                <a16:creationId xmlns:a16="http://schemas.microsoft.com/office/drawing/2014/main" id="{4F284895-1029-4AFA-BDAA-4E1C001BF91D}"/>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CFB00E6-0B0C-43FC-A999-ADDABF4DB904}"/>
              </a:ext>
            </a:extLst>
          </p:cNvPr>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4152684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07B25-B7C1-4427-B6F1-FDC389C85CB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16E051-5E73-450D-9515-7184C51FBC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490B45C-31FD-46C7-B2C3-4AB7C45BEB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BAC7492-FF7E-427A-BA62-FC7B0DB72253}"/>
              </a:ext>
            </a:extLst>
          </p:cNvPr>
          <p:cNvSpPr>
            <a:spLocks noGrp="1"/>
          </p:cNvSpPr>
          <p:nvPr>
            <p:ph type="dt" sz="half" idx="10"/>
          </p:nvPr>
        </p:nvSpPr>
        <p:spPr/>
        <p:txBody>
          <a:bodyPr/>
          <a:lstStyle/>
          <a:p>
            <a:fld id="{E8352ED3-3C46-4C9A-9738-67B2D875E7E2}" type="datetime2">
              <a:rPr lang="en-US" smtClean="0"/>
              <a:pPr/>
              <a:t>Wednesday, January 27, 2021</a:t>
            </a:fld>
            <a:endParaRPr lang="en-US" dirty="0"/>
          </a:p>
        </p:txBody>
      </p:sp>
      <p:sp>
        <p:nvSpPr>
          <p:cNvPr id="6" name="Footer Placeholder 5">
            <a:extLst>
              <a:ext uri="{FF2B5EF4-FFF2-40B4-BE49-F238E27FC236}">
                <a16:creationId xmlns:a16="http://schemas.microsoft.com/office/drawing/2014/main" id="{DAD080F3-1A59-4D91-BD7B-3BDF0844A312}"/>
              </a:ext>
            </a:extLst>
          </p:cNvPr>
          <p:cNvSpPr>
            <a:spLocks noGrp="1"/>
          </p:cNvSpPr>
          <p:nvPr>
            <p:ph type="ftr" sz="quarter" idx="11"/>
          </p:nvPr>
        </p:nvSpPr>
        <p:spPr/>
        <p:txBody>
          <a:bodyPr/>
          <a:lstStyle/>
          <a:p>
            <a:r>
              <a:rPr lang="en-US"/>
              <a:t>Sample Footer Text</a:t>
            </a:r>
            <a:endParaRPr lang="en-US" dirty="0"/>
          </a:p>
        </p:txBody>
      </p:sp>
      <p:sp>
        <p:nvSpPr>
          <p:cNvPr id="7" name="Slide Number Placeholder 6">
            <a:extLst>
              <a:ext uri="{FF2B5EF4-FFF2-40B4-BE49-F238E27FC236}">
                <a16:creationId xmlns:a16="http://schemas.microsoft.com/office/drawing/2014/main" id="{96E3321C-4DE2-4936-808E-A4CD03D487F6}"/>
              </a:ext>
            </a:extLst>
          </p:cNvPr>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30648111"/>
      </p:ext>
    </p:extLst>
  </p:cSld>
  <p:clrMapOvr>
    <a:masterClrMapping/>
  </p:clrMapOvr>
  <p:hf sldNum="0" hdr="0" ft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576CF-DFBB-43C4-879C-AA6CE61DB69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D2CF242-694D-4DF3-B647-C72B94ED55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981F5A-492F-4DFE-AD39-1C541EAC689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D1F3E8C-6435-4A95-A01D-85EA0F0E7D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B21B13-94D5-4C57-B5C6-C04D67C196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62B9C9E-66A7-4EB1-A660-43384539AF15}"/>
              </a:ext>
            </a:extLst>
          </p:cNvPr>
          <p:cNvSpPr>
            <a:spLocks noGrp="1"/>
          </p:cNvSpPr>
          <p:nvPr>
            <p:ph type="dt" sz="half" idx="10"/>
          </p:nvPr>
        </p:nvSpPr>
        <p:spPr/>
        <p:txBody>
          <a:bodyPr/>
          <a:lstStyle/>
          <a:p>
            <a:fld id="{E8352ED3-3C46-4C9A-9738-67B2D875E7E2}" type="datetime2">
              <a:rPr lang="en-US" smtClean="0"/>
              <a:pPr/>
              <a:t>Wednesday, January 27, 2021</a:t>
            </a:fld>
            <a:endParaRPr lang="en-US" dirty="0"/>
          </a:p>
        </p:txBody>
      </p:sp>
      <p:sp>
        <p:nvSpPr>
          <p:cNvPr id="8" name="Footer Placeholder 7">
            <a:extLst>
              <a:ext uri="{FF2B5EF4-FFF2-40B4-BE49-F238E27FC236}">
                <a16:creationId xmlns:a16="http://schemas.microsoft.com/office/drawing/2014/main" id="{F5AE680A-F983-49FD-8CFA-CB5142C27F8F}"/>
              </a:ext>
            </a:extLst>
          </p:cNvPr>
          <p:cNvSpPr>
            <a:spLocks noGrp="1"/>
          </p:cNvSpPr>
          <p:nvPr>
            <p:ph type="ftr" sz="quarter" idx="11"/>
          </p:nvPr>
        </p:nvSpPr>
        <p:spPr/>
        <p:txBody>
          <a:bodyPr/>
          <a:lstStyle/>
          <a:p>
            <a:r>
              <a:rPr lang="en-US"/>
              <a:t>Sample Footer Text</a:t>
            </a:r>
            <a:endParaRPr lang="en-US" dirty="0"/>
          </a:p>
        </p:txBody>
      </p:sp>
      <p:sp>
        <p:nvSpPr>
          <p:cNvPr id="9" name="Slide Number Placeholder 8">
            <a:extLst>
              <a:ext uri="{FF2B5EF4-FFF2-40B4-BE49-F238E27FC236}">
                <a16:creationId xmlns:a16="http://schemas.microsoft.com/office/drawing/2014/main" id="{55896277-367B-404C-A9F1-A87570B3064D}"/>
              </a:ext>
            </a:extLst>
          </p:cNvPr>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918422170"/>
      </p:ext>
    </p:extLst>
  </p:cSld>
  <p:clrMapOvr>
    <a:masterClrMapping/>
  </p:clrMapOvr>
  <p:hf sldNum="0" hdr="0" ftr="0" dt="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A8B96-308F-487A-94D0-4203751B6B9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4355F55-D3A7-4E2C-910E-011F9ECD1643}"/>
              </a:ext>
            </a:extLst>
          </p:cNvPr>
          <p:cNvSpPr>
            <a:spLocks noGrp="1"/>
          </p:cNvSpPr>
          <p:nvPr>
            <p:ph type="dt" sz="half" idx="10"/>
          </p:nvPr>
        </p:nvSpPr>
        <p:spPr/>
        <p:txBody>
          <a:bodyPr/>
          <a:lstStyle/>
          <a:p>
            <a:fld id="{FA994D44-7693-499F-AC6C-11696134FE3F}" type="datetime2">
              <a:rPr lang="en-US" smtClean="0"/>
              <a:t>Wednesday, January 27, 2021</a:t>
            </a:fld>
            <a:endParaRPr lang="en-US"/>
          </a:p>
        </p:txBody>
      </p:sp>
      <p:sp>
        <p:nvSpPr>
          <p:cNvPr id="4" name="Footer Placeholder 3">
            <a:extLst>
              <a:ext uri="{FF2B5EF4-FFF2-40B4-BE49-F238E27FC236}">
                <a16:creationId xmlns:a16="http://schemas.microsoft.com/office/drawing/2014/main" id="{FCA604E5-CF11-497D-A52C-782DA38035F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2898877A-915F-4D6B-961F-01D70798AFB3}"/>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724924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AAC083-8183-407A-8A63-77FC12B56FCA}"/>
              </a:ext>
            </a:extLst>
          </p:cNvPr>
          <p:cNvSpPr>
            <a:spLocks noGrp="1"/>
          </p:cNvSpPr>
          <p:nvPr>
            <p:ph type="dt" sz="half" idx="10"/>
          </p:nvPr>
        </p:nvSpPr>
        <p:spPr/>
        <p:txBody>
          <a:bodyPr/>
          <a:lstStyle/>
          <a:p>
            <a:fld id="{363AF2AE-472C-4EF3-ABB2-24BAA9AE3CF7}" type="datetime2">
              <a:rPr lang="en-US" smtClean="0"/>
              <a:t>Wednesday, January 27, 2021</a:t>
            </a:fld>
            <a:endParaRPr lang="en-US"/>
          </a:p>
        </p:txBody>
      </p:sp>
      <p:sp>
        <p:nvSpPr>
          <p:cNvPr id="3" name="Footer Placeholder 2">
            <a:extLst>
              <a:ext uri="{FF2B5EF4-FFF2-40B4-BE49-F238E27FC236}">
                <a16:creationId xmlns:a16="http://schemas.microsoft.com/office/drawing/2014/main" id="{ED9FCF44-E4A8-4998-B456-81C060A20CC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04BA8060-B2DE-4F63-B40E-CB43159A4776}"/>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264918564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D101A-A930-4F26-8D39-0E04692F85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39DB557-2665-46EB-9A59-490F58E93A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2E9D784-50EF-4851-8F19-0F90181DA1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4F234E-6144-4A8A-9368-4883C0CFF691}"/>
              </a:ext>
            </a:extLst>
          </p:cNvPr>
          <p:cNvSpPr>
            <a:spLocks noGrp="1"/>
          </p:cNvSpPr>
          <p:nvPr>
            <p:ph type="dt" sz="half" idx="10"/>
          </p:nvPr>
        </p:nvSpPr>
        <p:spPr/>
        <p:txBody>
          <a:bodyPr/>
          <a:lstStyle/>
          <a:p>
            <a:fld id="{E8352ED3-3C46-4C9A-9738-67B2D875E7E2}" type="datetime2">
              <a:rPr lang="en-US" smtClean="0"/>
              <a:pPr/>
              <a:t>Wednesday, January 27, 2021</a:t>
            </a:fld>
            <a:endParaRPr lang="en-US" dirty="0"/>
          </a:p>
        </p:txBody>
      </p:sp>
      <p:sp>
        <p:nvSpPr>
          <p:cNvPr id="6" name="Footer Placeholder 5">
            <a:extLst>
              <a:ext uri="{FF2B5EF4-FFF2-40B4-BE49-F238E27FC236}">
                <a16:creationId xmlns:a16="http://schemas.microsoft.com/office/drawing/2014/main" id="{C822B611-4EB2-4274-8FC9-2826450B85A4}"/>
              </a:ext>
            </a:extLst>
          </p:cNvPr>
          <p:cNvSpPr>
            <a:spLocks noGrp="1"/>
          </p:cNvSpPr>
          <p:nvPr>
            <p:ph type="ftr" sz="quarter" idx="11"/>
          </p:nvPr>
        </p:nvSpPr>
        <p:spPr/>
        <p:txBody>
          <a:bodyPr/>
          <a:lstStyle/>
          <a:p>
            <a:r>
              <a:rPr lang="en-US"/>
              <a:t>Sample Footer Text</a:t>
            </a:r>
            <a:endParaRPr lang="en-US" dirty="0"/>
          </a:p>
        </p:txBody>
      </p:sp>
      <p:sp>
        <p:nvSpPr>
          <p:cNvPr id="7" name="Slide Number Placeholder 6">
            <a:extLst>
              <a:ext uri="{FF2B5EF4-FFF2-40B4-BE49-F238E27FC236}">
                <a16:creationId xmlns:a16="http://schemas.microsoft.com/office/drawing/2014/main" id="{152E4C27-BA86-4047-B2BF-0CAA9CCDDD67}"/>
              </a:ext>
            </a:extLst>
          </p:cNvPr>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3953284534"/>
      </p:ext>
    </p:extLst>
  </p:cSld>
  <p:clrMapOvr>
    <a:masterClrMapping/>
  </p:clrMapOvr>
  <p:hf sldNum="0"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88063-4A42-4E2D-A882-967B54DBC0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C59E545-7CA4-4965-A8B9-F31D4BF610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CBE2532-7703-4AE2-AEA6-110D83B394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8870AF-607E-4B3A-8CE8-220874BA5E6E}"/>
              </a:ext>
            </a:extLst>
          </p:cNvPr>
          <p:cNvSpPr>
            <a:spLocks noGrp="1"/>
          </p:cNvSpPr>
          <p:nvPr>
            <p:ph type="dt" sz="half" idx="10"/>
          </p:nvPr>
        </p:nvSpPr>
        <p:spPr/>
        <p:txBody>
          <a:bodyPr/>
          <a:lstStyle/>
          <a:p>
            <a:fld id="{E8352ED3-3C46-4C9A-9738-67B2D875E7E2}" type="datetime2">
              <a:rPr lang="en-US" smtClean="0"/>
              <a:pPr/>
              <a:t>Wednesday, January 27, 2021</a:t>
            </a:fld>
            <a:endParaRPr lang="en-US" dirty="0"/>
          </a:p>
        </p:txBody>
      </p:sp>
      <p:sp>
        <p:nvSpPr>
          <p:cNvPr id="6" name="Footer Placeholder 5">
            <a:extLst>
              <a:ext uri="{FF2B5EF4-FFF2-40B4-BE49-F238E27FC236}">
                <a16:creationId xmlns:a16="http://schemas.microsoft.com/office/drawing/2014/main" id="{28575738-CFFA-4DB8-B4AA-12D7E8396CC1}"/>
              </a:ext>
            </a:extLst>
          </p:cNvPr>
          <p:cNvSpPr>
            <a:spLocks noGrp="1"/>
          </p:cNvSpPr>
          <p:nvPr>
            <p:ph type="ftr" sz="quarter" idx="11"/>
          </p:nvPr>
        </p:nvSpPr>
        <p:spPr/>
        <p:txBody>
          <a:bodyPr/>
          <a:lstStyle/>
          <a:p>
            <a:r>
              <a:rPr lang="en-US"/>
              <a:t>Sample Footer Text</a:t>
            </a:r>
            <a:endParaRPr lang="en-US" dirty="0"/>
          </a:p>
        </p:txBody>
      </p:sp>
      <p:sp>
        <p:nvSpPr>
          <p:cNvPr id="7" name="Slide Number Placeholder 6">
            <a:extLst>
              <a:ext uri="{FF2B5EF4-FFF2-40B4-BE49-F238E27FC236}">
                <a16:creationId xmlns:a16="http://schemas.microsoft.com/office/drawing/2014/main" id="{83AB318A-AB8F-4BF5-B072-A8CF76FD78C9}"/>
              </a:ext>
            </a:extLst>
          </p:cNvPr>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2415491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EF596C-7FA9-4DD9-8AC9-78DDA59A9F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FE90080-3B81-4776-99CA-60C75B6365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5676D4-4582-4AE0-A72B-16B8CBA658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352ED3-3C46-4C9A-9738-67B2D875E7E2}" type="datetime2">
              <a:rPr lang="en-US" smtClean="0"/>
              <a:pPr/>
              <a:t>Wednesday, January 27, 2021</a:t>
            </a:fld>
            <a:endParaRPr lang="en-US" dirty="0"/>
          </a:p>
        </p:txBody>
      </p:sp>
      <p:sp>
        <p:nvSpPr>
          <p:cNvPr id="5" name="Footer Placeholder 4">
            <a:extLst>
              <a:ext uri="{FF2B5EF4-FFF2-40B4-BE49-F238E27FC236}">
                <a16:creationId xmlns:a16="http://schemas.microsoft.com/office/drawing/2014/main" id="{5903CF07-7BA9-4884-AF0F-596CDB7438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0FE9F563-08FB-4EC0-BDDF-7A101EE0F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3820162372"/>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ducation.gov.scot/improvement/Documents/inc55ApplyingNurturingApproaches120617.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09F1A05-D03D-4ED4-8DEC-EDA49A4C687A}"/>
              </a:ext>
            </a:extLst>
          </p:cNvPr>
          <p:cNvPicPr>
            <a:picLocks noChangeAspect="1"/>
          </p:cNvPicPr>
          <p:nvPr/>
        </p:nvPicPr>
        <p:blipFill rotWithShape="1">
          <a:blip r:embed="rId2"/>
          <a:srcRect r="-1" b="15708"/>
          <a:stretch/>
        </p:blipFill>
        <p:spPr>
          <a:xfrm>
            <a:off x="20" y="-190501"/>
            <a:ext cx="12188932" cy="6858000"/>
          </a:xfrm>
          <a:prstGeom prst="rect">
            <a:avLst/>
          </a:prstGeom>
        </p:spPr>
      </p:pic>
      <p:sp>
        <p:nvSpPr>
          <p:cNvPr id="2" name="Title 1">
            <a:extLst>
              <a:ext uri="{FF2B5EF4-FFF2-40B4-BE49-F238E27FC236}">
                <a16:creationId xmlns:a16="http://schemas.microsoft.com/office/drawing/2014/main" id="{B6FE3D55-3F1C-4ECE-992F-A9F41F6E962F}"/>
              </a:ext>
            </a:extLst>
          </p:cNvPr>
          <p:cNvSpPr>
            <a:spLocks noGrp="1"/>
          </p:cNvSpPr>
          <p:nvPr>
            <p:ph type="ctrTitle"/>
          </p:nvPr>
        </p:nvSpPr>
        <p:spPr>
          <a:xfrm>
            <a:off x="422899" y="4305301"/>
            <a:ext cx="5415920" cy="1706111"/>
          </a:xfrm>
        </p:spPr>
        <p:txBody>
          <a:bodyPr anchor="b">
            <a:normAutofit/>
          </a:bodyPr>
          <a:lstStyle/>
          <a:p>
            <a:pPr algn="l"/>
            <a:r>
              <a:rPr lang="en-GB" sz="4800" dirty="0">
                <a:solidFill>
                  <a:srgbClr val="FFFFFF"/>
                </a:solidFill>
                <a:latin typeface="Times New Roman" panose="02020603050405020304" pitchFamily="18" charset="0"/>
                <a:cs typeface="Times New Roman" panose="02020603050405020304" pitchFamily="18" charset="0"/>
              </a:rPr>
              <a:t>Trinity Tots -</a:t>
            </a:r>
            <a:br>
              <a:rPr lang="en-GB" sz="4800" dirty="0">
                <a:solidFill>
                  <a:srgbClr val="FFFFFF"/>
                </a:solidFill>
                <a:latin typeface="Times New Roman" panose="02020603050405020304" pitchFamily="18" charset="0"/>
                <a:cs typeface="Times New Roman" panose="02020603050405020304" pitchFamily="18" charset="0"/>
              </a:rPr>
            </a:br>
            <a:r>
              <a:rPr lang="en-GB" sz="4800" dirty="0">
                <a:solidFill>
                  <a:srgbClr val="FFFFFF"/>
                </a:solidFill>
                <a:latin typeface="Times New Roman" panose="02020603050405020304" pitchFamily="18" charset="0"/>
                <a:cs typeface="Times New Roman" panose="02020603050405020304" pitchFamily="18" charset="0"/>
              </a:rPr>
              <a:t>The Nurture Nursery</a:t>
            </a:r>
          </a:p>
        </p:txBody>
      </p:sp>
      <p:sp>
        <p:nvSpPr>
          <p:cNvPr id="3" name="Subtitle 2">
            <a:extLst>
              <a:ext uri="{FF2B5EF4-FFF2-40B4-BE49-F238E27FC236}">
                <a16:creationId xmlns:a16="http://schemas.microsoft.com/office/drawing/2014/main" id="{4BFA926A-5FB0-42FA-BE38-D1729D94AB07}"/>
              </a:ext>
            </a:extLst>
          </p:cNvPr>
          <p:cNvSpPr>
            <a:spLocks noGrp="1"/>
          </p:cNvSpPr>
          <p:nvPr>
            <p:ph type="subTitle" idx="1"/>
          </p:nvPr>
        </p:nvSpPr>
        <p:spPr>
          <a:xfrm>
            <a:off x="6156182" y="4452730"/>
            <a:ext cx="4700133" cy="1558679"/>
          </a:xfrm>
        </p:spPr>
        <p:txBody>
          <a:bodyPr anchor="b">
            <a:normAutofit/>
          </a:bodyPr>
          <a:lstStyle/>
          <a:p>
            <a:pPr algn="r"/>
            <a:r>
              <a:rPr lang="en-GB" sz="2200" dirty="0">
                <a:solidFill>
                  <a:srgbClr val="FFFFFF"/>
                </a:solidFill>
                <a:latin typeface="Times New Roman" panose="02020603050405020304" pitchFamily="18" charset="0"/>
                <a:cs typeface="Times New Roman" panose="02020603050405020304" pitchFamily="18" charset="0"/>
              </a:rPr>
              <a:t>Parent Information – August 2020</a:t>
            </a:r>
          </a:p>
        </p:txBody>
      </p:sp>
    </p:spTree>
    <p:extLst>
      <p:ext uri="{BB962C8B-B14F-4D97-AF65-F5344CB8AC3E}">
        <p14:creationId xmlns:p14="http://schemas.microsoft.com/office/powerpoint/2010/main" val="2297457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6CDA8-6354-4C53-8BAF-E62D4AA27C7A}"/>
              </a:ext>
            </a:extLst>
          </p:cNvPr>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The Six Principles of Nurture</a:t>
            </a:r>
          </a:p>
        </p:txBody>
      </p:sp>
      <p:sp>
        <p:nvSpPr>
          <p:cNvPr id="3" name="Content Placeholder 2">
            <a:extLst>
              <a:ext uri="{FF2B5EF4-FFF2-40B4-BE49-F238E27FC236}">
                <a16:creationId xmlns:a16="http://schemas.microsoft.com/office/drawing/2014/main" id="{71B072AC-0DE4-4463-ACA1-3EAA4688CDCB}"/>
              </a:ext>
            </a:extLst>
          </p:cNvPr>
          <p:cNvSpPr>
            <a:spLocks noGrp="1"/>
          </p:cNvSpPr>
          <p:nvPr>
            <p:ph idx="1"/>
          </p:nvPr>
        </p:nvSpPr>
        <p:spPr/>
        <p:txBody>
          <a:bodyPr/>
          <a:lstStyle/>
          <a:p>
            <a:pPr marL="0" indent="0" algn="ctr">
              <a:buNone/>
            </a:pPr>
            <a:endParaRPr lang="en-GB" dirty="0">
              <a:latin typeface="Times New Roman" panose="02020603050405020304" pitchFamily="18" charset="0"/>
              <a:cs typeface="Times New Roman" panose="02020603050405020304" pitchFamily="18" charset="0"/>
            </a:endParaRPr>
          </a:p>
          <a:p>
            <a:pPr marL="0" indent="0" algn="ctr">
              <a:buNone/>
            </a:pPr>
            <a:r>
              <a:rPr lang="en-GB" b="1" dirty="0">
                <a:latin typeface="Times New Roman" panose="02020603050405020304" pitchFamily="18" charset="0"/>
                <a:cs typeface="Times New Roman" panose="02020603050405020304" pitchFamily="18" charset="0"/>
              </a:rPr>
              <a:t>Principle Six</a:t>
            </a:r>
          </a:p>
          <a:p>
            <a:pPr marL="0" indent="0" algn="ctr">
              <a:buNone/>
            </a:pPr>
            <a:endParaRPr lang="en-GB" b="1" dirty="0">
              <a:latin typeface="Times New Roman" panose="02020603050405020304" pitchFamily="18" charset="0"/>
              <a:cs typeface="Times New Roman" panose="02020603050405020304" pitchFamily="18" charset="0"/>
            </a:endParaRPr>
          </a:p>
          <a:p>
            <a:pPr marL="0" indent="0" algn="ctr">
              <a:buNone/>
            </a:pPr>
            <a:r>
              <a:rPr lang="en-GB" b="1" dirty="0">
                <a:latin typeface="Times New Roman" panose="02020603050405020304" pitchFamily="18" charset="0"/>
                <a:cs typeface="Times New Roman" panose="02020603050405020304" pitchFamily="18" charset="0"/>
              </a:rPr>
              <a:t>Transitions are important in children’s lives</a:t>
            </a:r>
          </a:p>
          <a:p>
            <a:pPr marL="0" indent="0" algn="ctr">
              <a:buNone/>
            </a:pPr>
            <a:endParaRPr lang="en-GB" b="1" dirty="0">
              <a:latin typeface="Times New Roman" panose="02020603050405020304" pitchFamily="18" charset="0"/>
              <a:cs typeface="Times New Roman" panose="02020603050405020304" pitchFamily="18" charset="0"/>
            </a:endParaRPr>
          </a:p>
          <a:p>
            <a:pPr marL="0" indent="0" algn="ctr">
              <a:buNone/>
            </a:pPr>
            <a:endParaRPr lang="en-GB" b="1"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7BAD4288-0DCB-476B-B3C6-902B35F55459}"/>
              </a:ext>
            </a:extLst>
          </p:cNvPr>
          <p:cNvSpPr/>
          <p:nvPr/>
        </p:nvSpPr>
        <p:spPr>
          <a:xfrm>
            <a:off x="838200" y="4696286"/>
            <a:ext cx="10515600" cy="1480677"/>
          </a:xfrm>
          <a:prstGeom prst="rect">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There is a high level of awareness of transitions and disruptions in the lives of children.</a:t>
            </a:r>
          </a:p>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Transition points, internal and external, are well managed.</a:t>
            </a:r>
          </a:p>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Appropriate information is shared, and, when necessary there is high quality multi-agency and family work.</a:t>
            </a:r>
          </a:p>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There are clear routines at transition points e.g. the start of the day, moving to another room, moving on to school.</a:t>
            </a:r>
          </a:p>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Children are consulted about changes to routines and are supported to cope with these.</a:t>
            </a:r>
          </a:p>
        </p:txBody>
      </p:sp>
    </p:spTree>
    <p:extLst>
      <p:ext uri="{BB962C8B-B14F-4D97-AF65-F5344CB8AC3E}">
        <p14:creationId xmlns:p14="http://schemas.microsoft.com/office/powerpoint/2010/main" val="381104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83A70-C8B6-4B95-B285-292E9B059269}"/>
              </a:ext>
            </a:extLst>
          </p:cNvPr>
          <p:cNvSpPr>
            <a:spLocks noGrp="1"/>
          </p:cNvSpPr>
          <p:nvPr>
            <p:ph type="title"/>
          </p:nvPr>
        </p:nvSpPr>
        <p:spPr/>
        <p:txBody>
          <a:bodyPr/>
          <a:lstStyle/>
          <a:p>
            <a:r>
              <a:rPr lang="en-GB" u="sng" dirty="0">
                <a:latin typeface="Times New Roman" panose="02020603050405020304" pitchFamily="18" charset="0"/>
                <a:cs typeface="Times New Roman" panose="02020603050405020304" pitchFamily="18" charset="0"/>
              </a:rPr>
              <a:t>Key Values of Our Nurturing Approach</a:t>
            </a:r>
          </a:p>
        </p:txBody>
      </p:sp>
      <p:sp>
        <p:nvSpPr>
          <p:cNvPr id="3" name="Content Placeholder 2">
            <a:extLst>
              <a:ext uri="{FF2B5EF4-FFF2-40B4-BE49-F238E27FC236}">
                <a16:creationId xmlns:a16="http://schemas.microsoft.com/office/drawing/2014/main" id="{471B605F-A91A-4CB9-ACAF-7900D068E1E6}"/>
              </a:ext>
            </a:extLst>
          </p:cNvPr>
          <p:cNvSpPr>
            <a:spLocks noGrp="1"/>
          </p:cNvSpPr>
          <p:nvPr>
            <p:ph idx="1"/>
          </p:nvPr>
        </p:nvSpPr>
        <p:spPr/>
        <p:txBody>
          <a:bodyPr>
            <a:normAutofit/>
          </a:bodyPr>
          <a:lstStyle/>
          <a:p>
            <a:r>
              <a:rPr lang="en-GB" sz="2400" dirty="0">
                <a:latin typeface="Times New Roman" panose="02020603050405020304" pitchFamily="18" charset="0"/>
                <a:cs typeface="Times New Roman" panose="02020603050405020304" pitchFamily="18" charset="0"/>
              </a:rPr>
              <a:t>Everyone involved with the nursery feels welcomed and supported.</a:t>
            </a:r>
          </a:p>
          <a:p>
            <a:r>
              <a:rPr lang="en-GB" sz="2400" dirty="0">
                <a:latin typeface="Times New Roman" panose="02020603050405020304" pitchFamily="18" charset="0"/>
                <a:cs typeface="Times New Roman" panose="02020603050405020304" pitchFamily="18" charset="0"/>
              </a:rPr>
              <a:t>The nursery is inclusive and respectful of all.</a:t>
            </a:r>
          </a:p>
          <a:p>
            <a:r>
              <a:rPr lang="en-GB" sz="2400" dirty="0">
                <a:latin typeface="Times New Roman" panose="02020603050405020304" pitchFamily="18" charset="0"/>
                <a:cs typeface="Times New Roman" panose="02020603050405020304" pitchFamily="18" charset="0"/>
              </a:rPr>
              <a:t>Health and Wellbeing is our key focus this year and is seen as being an important component in raising attainment.</a:t>
            </a:r>
          </a:p>
          <a:p>
            <a:r>
              <a:rPr lang="en-GB" sz="2400" dirty="0">
                <a:latin typeface="Times New Roman" panose="02020603050405020304" pitchFamily="18" charset="0"/>
                <a:cs typeface="Times New Roman" panose="02020603050405020304" pitchFamily="18" charset="0"/>
              </a:rPr>
              <a:t>There is a balance in the nursery between high expectation and structure with high warmth and support.</a:t>
            </a:r>
          </a:p>
          <a:p>
            <a:r>
              <a:rPr lang="en-GB" sz="2400" dirty="0">
                <a:latin typeface="Times New Roman" panose="02020603050405020304" pitchFamily="18" charset="0"/>
                <a:cs typeface="Times New Roman" panose="02020603050405020304" pitchFamily="18" charset="0"/>
              </a:rPr>
              <a:t>Positive relationships are at the heart of the nursery and are seen as underpinning all successful learning and teaching.</a:t>
            </a:r>
          </a:p>
          <a:p>
            <a:r>
              <a:rPr lang="en-GB" sz="2400" dirty="0">
                <a:latin typeface="Times New Roman" panose="02020603050405020304" pitchFamily="18" charset="0"/>
                <a:cs typeface="Times New Roman" panose="02020603050405020304" pitchFamily="18" charset="0"/>
              </a:rPr>
              <a:t>Staff view behaviour from an ecological perspective, that is they seek to understand how individual child, family, community and nursery factors impact on behaviour.</a:t>
            </a:r>
          </a:p>
          <a:p>
            <a:endParaRPr lang="en-GB" dirty="0"/>
          </a:p>
          <a:p>
            <a:endParaRPr lang="en-GB" dirty="0"/>
          </a:p>
        </p:txBody>
      </p:sp>
    </p:spTree>
    <p:extLst>
      <p:ext uri="{BB962C8B-B14F-4D97-AF65-F5344CB8AC3E}">
        <p14:creationId xmlns:p14="http://schemas.microsoft.com/office/powerpoint/2010/main" val="642184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1927E-C219-4844-B29D-6F2227F243F5}"/>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Nurture - What We Plan To Do This Year</a:t>
            </a:r>
          </a:p>
        </p:txBody>
      </p:sp>
      <p:sp>
        <p:nvSpPr>
          <p:cNvPr id="3" name="Content Placeholder 2">
            <a:extLst>
              <a:ext uri="{FF2B5EF4-FFF2-40B4-BE49-F238E27FC236}">
                <a16:creationId xmlns:a16="http://schemas.microsoft.com/office/drawing/2014/main" id="{BC918F6C-59DC-46D1-8AD6-826A5130272B}"/>
              </a:ext>
            </a:extLst>
          </p:cNvPr>
          <p:cNvSpPr>
            <a:spLocks noGrp="1"/>
          </p:cNvSpPr>
          <p:nvPr>
            <p:ph idx="1"/>
          </p:nvPr>
        </p:nvSpPr>
        <p:spPr/>
        <p:txBody>
          <a:bodyPr>
            <a:normAutofit/>
          </a:bodyPr>
          <a:lstStyle/>
          <a:p>
            <a:r>
              <a:rPr lang="en-GB" sz="2000" dirty="0">
                <a:latin typeface="Times New Roman" panose="02020603050405020304" pitchFamily="18" charset="0"/>
                <a:cs typeface="Times New Roman" panose="02020603050405020304" pitchFamily="18" charset="0"/>
              </a:rPr>
              <a:t>Staff have been trained in A Nurture Approach and A Loving Pedagogy and are currently self-evaluating their readiness to implement these approaches.</a:t>
            </a:r>
          </a:p>
          <a:p>
            <a:endParaRPr lang="en-GB" sz="2000" dirty="0">
              <a:latin typeface="Times New Roman" panose="02020603050405020304" pitchFamily="18" charset="0"/>
              <a:cs typeface="Times New Roman" panose="02020603050405020304" pitchFamily="18" charset="0"/>
            </a:endParaRPr>
          </a:p>
          <a:p>
            <a:r>
              <a:rPr lang="en-GB" sz="2000" dirty="0">
                <a:latin typeface="Times New Roman" panose="02020603050405020304" pitchFamily="18" charset="0"/>
                <a:cs typeface="Times New Roman" panose="02020603050405020304" pitchFamily="18" charset="0"/>
              </a:rPr>
              <a:t>Every two months we will focus on one Nurture Principle and work to fully embed it in our practice.  This will involve</a:t>
            </a:r>
          </a:p>
          <a:p>
            <a:pPr lvl="1"/>
            <a:r>
              <a:rPr lang="en-GB" sz="1600" dirty="0">
                <a:latin typeface="Times New Roman" panose="02020603050405020304" pitchFamily="18" charset="0"/>
                <a:cs typeface="Times New Roman" panose="02020603050405020304" pitchFamily="18" charset="0"/>
              </a:rPr>
              <a:t>Staff training</a:t>
            </a:r>
          </a:p>
          <a:p>
            <a:pPr lvl="1"/>
            <a:r>
              <a:rPr lang="en-GB" sz="1600" dirty="0">
                <a:latin typeface="Times New Roman" panose="02020603050405020304" pitchFamily="18" charset="0"/>
                <a:cs typeface="Times New Roman" panose="02020603050405020304" pitchFamily="18" charset="0"/>
              </a:rPr>
              <a:t>Whole nursery evaluation</a:t>
            </a:r>
          </a:p>
          <a:p>
            <a:pPr lvl="1"/>
            <a:r>
              <a:rPr lang="en-GB" sz="1600" dirty="0">
                <a:latin typeface="Times New Roman" panose="02020603050405020304" pitchFamily="18" charset="0"/>
                <a:cs typeface="Times New Roman" panose="02020603050405020304" pitchFamily="18" charset="0"/>
              </a:rPr>
              <a:t>Room evaluations</a:t>
            </a:r>
          </a:p>
          <a:p>
            <a:pPr lvl="1"/>
            <a:r>
              <a:rPr lang="en-GB" sz="1600" dirty="0">
                <a:latin typeface="Times New Roman" panose="02020603050405020304" pitchFamily="18" charset="0"/>
                <a:cs typeface="Times New Roman" panose="02020603050405020304" pitchFamily="18" charset="0"/>
              </a:rPr>
              <a:t>Practitioner self-evaluation</a:t>
            </a:r>
          </a:p>
          <a:p>
            <a:pPr lvl="1"/>
            <a:r>
              <a:rPr lang="en-GB" sz="1600" dirty="0">
                <a:latin typeface="Times New Roman" panose="02020603050405020304" pitchFamily="18" charset="0"/>
                <a:cs typeface="Times New Roman" panose="02020603050405020304" pitchFamily="18" charset="0"/>
              </a:rPr>
              <a:t>Observations of practice</a:t>
            </a:r>
          </a:p>
          <a:p>
            <a:endParaRPr lang="en-GB" sz="2000" dirty="0">
              <a:latin typeface="Times New Roman" panose="02020603050405020304" pitchFamily="18" charset="0"/>
              <a:cs typeface="Times New Roman" panose="02020603050405020304" pitchFamily="18" charset="0"/>
            </a:endParaRPr>
          </a:p>
          <a:p>
            <a:r>
              <a:rPr lang="en-GB" sz="2000" dirty="0">
                <a:latin typeface="Times New Roman" panose="02020603050405020304" pitchFamily="18" charset="0"/>
                <a:cs typeface="Times New Roman" panose="02020603050405020304" pitchFamily="18" charset="0"/>
              </a:rPr>
              <a:t>We will collect views from the children in a variety of ways such as the student council.</a:t>
            </a:r>
          </a:p>
          <a:p>
            <a:endParaRPr lang="en-GB" sz="2000" dirty="0">
              <a:latin typeface="Times New Roman" panose="02020603050405020304" pitchFamily="18" charset="0"/>
              <a:cs typeface="Times New Roman" panose="02020603050405020304" pitchFamily="18" charset="0"/>
            </a:endParaRPr>
          </a:p>
          <a:p>
            <a:pPr marL="0" indent="0">
              <a:buNone/>
            </a:pPr>
            <a:endParaRPr 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0129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2201-C1A6-413B-8127-5282E2DA1262}"/>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Nurture – Parent Partnership</a:t>
            </a:r>
          </a:p>
        </p:txBody>
      </p:sp>
      <p:sp>
        <p:nvSpPr>
          <p:cNvPr id="3" name="Content Placeholder 2">
            <a:extLst>
              <a:ext uri="{FF2B5EF4-FFF2-40B4-BE49-F238E27FC236}">
                <a16:creationId xmlns:a16="http://schemas.microsoft.com/office/drawing/2014/main" id="{BCBCDEE0-5178-4D6C-A8D0-0506E6AAF391}"/>
              </a:ext>
            </a:extLst>
          </p:cNvPr>
          <p:cNvSpPr>
            <a:spLocks noGrp="1"/>
          </p:cNvSpPr>
          <p:nvPr>
            <p:ph idx="1"/>
          </p:nvPr>
        </p:nvSpPr>
        <p:spPr/>
        <p:txBody>
          <a:bodyPr>
            <a:normAutofit lnSpcReduction="10000"/>
          </a:bodyPr>
          <a:lstStyle/>
          <a:p>
            <a:r>
              <a:rPr lang="en-GB" dirty="0"/>
              <a:t>We will be sending out questionnaires for you to complete.</a:t>
            </a:r>
          </a:p>
          <a:p>
            <a:endParaRPr lang="en-GB" dirty="0"/>
          </a:p>
          <a:p>
            <a:r>
              <a:rPr lang="en-GB" dirty="0"/>
              <a:t>You can e-mail or DM us any ideas you have for how we can implement these approaches.</a:t>
            </a:r>
          </a:p>
          <a:p>
            <a:endParaRPr lang="en-GB" dirty="0"/>
          </a:p>
          <a:p>
            <a:r>
              <a:rPr lang="en-GB" dirty="0"/>
              <a:t>We will be looking to introduce parent workshops, most likely online and would be delighted to have you attend.</a:t>
            </a:r>
          </a:p>
          <a:p>
            <a:endParaRPr lang="en-GB" dirty="0"/>
          </a:p>
          <a:p>
            <a:r>
              <a:rPr lang="en-GB" dirty="0"/>
              <a:t>We will post information regularly on the nursery Facebook page relating to nurture and a loving pedagogy.</a:t>
            </a:r>
          </a:p>
          <a:p>
            <a:endParaRPr lang="en-GB" dirty="0"/>
          </a:p>
        </p:txBody>
      </p:sp>
    </p:spTree>
    <p:extLst>
      <p:ext uri="{BB962C8B-B14F-4D97-AF65-F5344CB8AC3E}">
        <p14:creationId xmlns:p14="http://schemas.microsoft.com/office/powerpoint/2010/main" val="267865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26C71-B29B-4C59-ABE1-67DE883D6BE7}"/>
              </a:ext>
            </a:extLst>
          </p:cNvPr>
          <p:cNvSpPr>
            <a:spLocks noGrp="1"/>
          </p:cNvSpPr>
          <p:nvPr>
            <p:ph type="title"/>
          </p:nvPr>
        </p:nvSpPr>
        <p:spPr/>
        <p:txBody>
          <a:bodyPr>
            <a:normAutofit/>
          </a:bodyPr>
          <a:lstStyle/>
          <a:p>
            <a:r>
              <a:rPr lang="en-GB" sz="3200" dirty="0">
                <a:latin typeface="Times New Roman" panose="02020603050405020304" pitchFamily="18" charset="0"/>
                <a:cs typeface="Times New Roman" panose="02020603050405020304" pitchFamily="18" charset="0"/>
              </a:rPr>
              <a:t>References</a:t>
            </a:r>
          </a:p>
        </p:txBody>
      </p:sp>
      <p:sp>
        <p:nvSpPr>
          <p:cNvPr id="3" name="Content Placeholder 2">
            <a:extLst>
              <a:ext uri="{FF2B5EF4-FFF2-40B4-BE49-F238E27FC236}">
                <a16:creationId xmlns:a16="http://schemas.microsoft.com/office/drawing/2014/main" id="{0D3CEABE-9415-4FEC-978B-1AE48B6A635F}"/>
              </a:ext>
            </a:extLst>
          </p:cNvPr>
          <p:cNvSpPr>
            <a:spLocks noGrp="1"/>
          </p:cNvSpPr>
          <p:nvPr>
            <p:ph idx="1"/>
          </p:nvPr>
        </p:nvSpPr>
        <p:spPr/>
        <p:txBody>
          <a:bodyPr>
            <a:normAutofit/>
          </a:bodyPr>
          <a:lstStyle/>
          <a:p>
            <a:r>
              <a:rPr lang="en-GB" sz="2000" dirty="0">
                <a:latin typeface="Times New Roman" panose="02020603050405020304" pitchFamily="18" charset="0"/>
                <a:cs typeface="Times New Roman" panose="02020603050405020304" pitchFamily="18" charset="0"/>
              </a:rPr>
              <a:t>A ‘Loving Pedagogy’: The Role Of Love In The Early Years</a:t>
            </a:r>
          </a:p>
          <a:p>
            <a:pPr marL="457200" lvl="1" indent="0">
              <a:buNone/>
            </a:pPr>
            <a:r>
              <a:rPr lang="en-GB" sz="1600" dirty="0">
                <a:latin typeface="Times New Roman" panose="02020603050405020304" pitchFamily="18" charset="0"/>
                <a:cs typeface="Times New Roman" panose="02020603050405020304" pitchFamily="18" charset="0"/>
              </a:rPr>
              <a:t>	</a:t>
            </a:r>
            <a:r>
              <a:rPr lang="en-GB" sz="1600" u="sng" dirty="0">
                <a:latin typeface="Times New Roman" panose="02020603050405020304" pitchFamily="18" charset="0"/>
                <a:cs typeface="Times New Roman" panose="02020603050405020304" pitchFamily="18" charset="0"/>
              </a:rPr>
              <a:t>https://youtu.be/eC6uZHlW9ZE</a:t>
            </a:r>
          </a:p>
          <a:p>
            <a:endParaRPr lang="en-GB" sz="2000" dirty="0">
              <a:latin typeface="Times New Roman" panose="02020603050405020304" pitchFamily="18" charset="0"/>
              <a:cs typeface="Times New Roman" panose="02020603050405020304" pitchFamily="18" charset="0"/>
            </a:endParaRPr>
          </a:p>
          <a:p>
            <a:r>
              <a:rPr lang="en-GB" sz="2000" dirty="0">
                <a:latin typeface="Times New Roman" panose="02020603050405020304" pitchFamily="18" charset="0"/>
                <a:cs typeface="Times New Roman" panose="02020603050405020304" pitchFamily="18" charset="0"/>
              </a:rPr>
              <a:t>Applying Nurture As A Whole School Approach</a:t>
            </a:r>
          </a:p>
          <a:p>
            <a:pPr marL="0" indent="0">
              <a:buNone/>
            </a:pPr>
            <a:r>
              <a:rPr lang="en-GB" sz="2000" dirty="0">
                <a:latin typeface="Times New Roman" panose="02020603050405020304" pitchFamily="18" charset="0"/>
                <a:cs typeface="Times New Roman" panose="02020603050405020304" pitchFamily="18" charset="0"/>
              </a:rPr>
              <a:t>	</a:t>
            </a:r>
            <a:r>
              <a:rPr lang="en-GB" sz="1600"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https://education.gov.scot/improvement/Documents/inc55ApplyingNurturingApproaches120617.pdf</a:t>
            </a:r>
            <a:endParaRPr lang="en-GB" sz="1600" dirty="0">
              <a:latin typeface="Times New Roman" panose="02020603050405020304" pitchFamily="18" charset="0"/>
              <a:cs typeface="Times New Roman" panose="02020603050405020304" pitchFamily="18" charset="0"/>
            </a:endParaRPr>
          </a:p>
          <a:p>
            <a:pPr marL="0" indent="0">
              <a:buNone/>
            </a:pPr>
            <a:endParaRPr lang="en-GB" sz="1600" dirty="0">
              <a:latin typeface="Times New Roman" panose="02020603050405020304" pitchFamily="18" charset="0"/>
              <a:cs typeface="Times New Roman" panose="02020603050405020304" pitchFamily="18" charset="0"/>
            </a:endParaRPr>
          </a:p>
          <a:p>
            <a:r>
              <a:rPr lang="en-GB" sz="2000" dirty="0">
                <a:latin typeface="Times New Roman" panose="02020603050405020304" pitchFamily="18" charset="0"/>
                <a:cs typeface="Times New Roman" panose="02020603050405020304" pitchFamily="18" charset="0"/>
              </a:rPr>
              <a:t>The 6 Principles Of Nurture Parent Workshop</a:t>
            </a:r>
          </a:p>
          <a:p>
            <a:pPr marL="914400" lvl="2" indent="0">
              <a:buNone/>
            </a:pPr>
            <a:r>
              <a:rPr lang="en-GB" sz="1600" u="sng" dirty="0">
                <a:latin typeface="Times New Roman" panose="02020603050405020304" pitchFamily="18" charset="0"/>
                <a:cs typeface="Times New Roman" panose="02020603050405020304" pitchFamily="18" charset="0"/>
              </a:rPr>
              <a:t>https://slideplayer.com/slide/17052080/</a:t>
            </a:r>
          </a:p>
        </p:txBody>
      </p:sp>
    </p:spTree>
    <p:extLst>
      <p:ext uri="{BB962C8B-B14F-4D97-AF65-F5344CB8AC3E}">
        <p14:creationId xmlns:p14="http://schemas.microsoft.com/office/powerpoint/2010/main" val="3861698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625B48-AAB5-4933-B2E8-BE328FD70C33}"/>
              </a:ext>
            </a:extLst>
          </p:cNvPr>
          <p:cNvSpPr>
            <a:spLocks noGrp="1"/>
          </p:cNvSpPr>
          <p:nvPr>
            <p:ph idx="1"/>
          </p:nvPr>
        </p:nvSpPr>
        <p:spPr>
          <a:xfrm>
            <a:off x="838200" y="585926"/>
            <a:ext cx="10515600" cy="5591037"/>
          </a:xfrm>
          <a:noFill/>
        </p:spPr>
        <p:txBody>
          <a:bodyPr/>
          <a:lstStyle/>
          <a:p>
            <a:pPr marL="0" indent="0">
              <a:buNone/>
            </a:pPr>
            <a:endParaRPr lang="en-GB" dirty="0"/>
          </a:p>
        </p:txBody>
      </p:sp>
      <p:sp>
        <p:nvSpPr>
          <p:cNvPr id="4" name="Heart 3">
            <a:extLst>
              <a:ext uri="{FF2B5EF4-FFF2-40B4-BE49-F238E27FC236}">
                <a16:creationId xmlns:a16="http://schemas.microsoft.com/office/drawing/2014/main" id="{280C4A83-A974-4248-A8C6-24B6265B54B9}"/>
              </a:ext>
            </a:extLst>
          </p:cNvPr>
          <p:cNvSpPr/>
          <p:nvPr/>
        </p:nvSpPr>
        <p:spPr>
          <a:xfrm>
            <a:off x="3080551" y="585927"/>
            <a:ext cx="6152226" cy="5591036"/>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D2BBF9F4-8A41-441F-9620-53EB18A4EF0C}"/>
              </a:ext>
            </a:extLst>
          </p:cNvPr>
          <p:cNvSpPr txBox="1"/>
          <p:nvPr/>
        </p:nvSpPr>
        <p:spPr>
          <a:xfrm>
            <a:off x="4021584" y="2237173"/>
            <a:ext cx="4270160" cy="2677656"/>
          </a:xfrm>
          <a:prstGeom prst="rect">
            <a:avLst/>
          </a:prstGeom>
          <a:noFill/>
        </p:spPr>
        <p:txBody>
          <a:bodyPr wrap="square" rtlCol="0">
            <a:spAutoFit/>
          </a:bodyPr>
          <a:lstStyle/>
          <a:p>
            <a:pPr algn="ctr"/>
            <a:r>
              <a:rPr lang="en-GB" sz="2800" dirty="0">
                <a:solidFill>
                  <a:schemeClr val="bg1"/>
                </a:solidFill>
                <a:latin typeface="Papyrus" panose="03070502060502030205" pitchFamily="66" charset="0"/>
              </a:rPr>
              <a:t>At the heart of nurture is a focus on wellbeing and relationships and a drive to support the growth and development of children and young people </a:t>
            </a:r>
          </a:p>
        </p:txBody>
      </p:sp>
    </p:spTree>
    <p:extLst>
      <p:ext uri="{BB962C8B-B14F-4D97-AF65-F5344CB8AC3E}">
        <p14:creationId xmlns:p14="http://schemas.microsoft.com/office/powerpoint/2010/main" val="493301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nodePh="1">
                                  <p:stCondLst>
                                    <p:cond delay="0"/>
                                  </p:stCondLst>
                                  <p:endCondLst>
                                    <p:cond evt="begin" delay="0">
                                      <p:tn val="5"/>
                                    </p:cond>
                                  </p:end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6EFFC-C93C-4EBF-8B1B-06EEA4CF2E1D}"/>
              </a:ext>
            </a:extLst>
          </p:cNvPr>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Why Nurture?</a:t>
            </a:r>
          </a:p>
        </p:txBody>
      </p:sp>
      <p:sp>
        <p:nvSpPr>
          <p:cNvPr id="3" name="Content Placeholder 2">
            <a:extLst>
              <a:ext uri="{FF2B5EF4-FFF2-40B4-BE49-F238E27FC236}">
                <a16:creationId xmlns:a16="http://schemas.microsoft.com/office/drawing/2014/main" id="{1D40178F-09BD-42AE-96AB-3EAAC46E86C1}"/>
              </a:ext>
            </a:extLst>
          </p:cNvPr>
          <p:cNvSpPr>
            <a:spLocks noGrp="1"/>
          </p:cNvSpPr>
          <p:nvPr>
            <p:ph idx="1"/>
          </p:nvPr>
        </p:nvSpPr>
        <p:spPr/>
        <p:txBody>
          <a:bodyPr>
            <a:normAutofit fontScale="92500" lnSpcReduction="10000"/>
          </a:bodyPr>
          <a:lstStyle/>
          <a:p>
            <a:r>
              <a:rPr lang="en-GB" dirty="0">
                <a:latin typeface="Times New Roman" panose="02020603050405020304" pitchFamily="18" charset="0"/>
                <a:cs typeface="Times New Roman" panose="02020603050405020304" pitchFamily="18" charset="0"/>
              </a:rPr>
              <a:t>We have always put your child’s wellbeing at the heart of everything we do.</a:t>
            </a: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Covid-19 has placed unique and significant challenges on your child and on your family.</a:t>
            </a: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The Nurture Principles give us a framework to support you and your child’s wellbeing more intensely throughout this academic year.</a:t>
            </a: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Wellbeing is a key element in both Curriculum for Excellence and Realising The Ambition.</a:t>
            </a:r>
          </a:p>
        </p:txBody>
      </p:sp>
    </p:spTree>
    <p:extLst>
      <p:ext uri="{BB962C8B-B14F-4D97-AF65-F5344CB8AC3E}">
        <p14:creationId xmlns:p14="http://schemas.microsoft.com/office/powerpoint/2010/main" val="2761652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180E6-9625-496B-8A36-8517EF6AC064}"/>
              </a:ext>
            </a:extLst>
          </p:cNvPr>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Background</a:t>
            </a:r>
          </a:p>
        </p:txBody>
      </p:sp>
      <p:sp>
        <p:nvSpPr>
          <p:cNvPr id="3" name="Content Placeholder 2">
            <a:extLst>
              <a:ext uri="{FF2B5EF4-FFF2-40B4-BE49-F238E27FC236}">
                <a16:creationId xmlns:a16="http://schemas.microsoft.com/office/drawing/2014/main" id="{018C6901-284D-4AE9-815D-6547DDF86FD4}"/>
              </a:ext>
            </a:extLst>
          </p:cNvPr>
          <p:cNvSpPr>
            <a:spLocks noGrp="1"/>
          </p:cNvSpPr>
          <p:nvPr>
            <p:ph idx="1"/>
          </p:nvPr>
        </p:nvSpPr>
        <p:spPr/>
        <p:txBody>
          <a:bodyPr>
            <a:normAutofit fontScale="62500" lnSpcReduction="20000"/>
          </a:bodyPr>
          <a:lstStyle/>
          <a:p>
            <a:r>
              <a:rPr lang="en-GB" dirty="0">
                <a:latin typeface="Times New Roman" panose="02020603050405020304" pitchFamily="18" charset="0"/>
                <a:cs typeface="Times New Roman" panose="02020603050405020304" pitchFamily="18" charset="0"/>
              </a:rPr>
              <a:t>Nurture groups were developed by Marjorie Boxall in 1969 in response to large numbers of children entering Inner London primary schools with severe emotional, behavioural and social difficulties.</a:t>
            </a: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Nurture groups were classes of 6 to 12 pupils with a teacher and an assistant whose roles were to engage with the children at the developmental level they had reached, rather than their age level.  Classes were held in the afternoon and children attended their usual class in the morning.</a:t>
            </a: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In 2014 Glasgow City Council published ‘How Nurturing Is Our School’ which took the 6 Nurture Principles used in nurture groups and applied them across whole school settings.</a:t>
            </a: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Glasgow City Council and Education Scotland then went on to produce ‘Applying Nurture As A Whole School Approach’.</a:t>
            </a: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In response to Covid-19 an addendum to the document has been published looking at how children and young people’s transitions can be supported during the pandemic.</a:t>
            </a:r>
          </a:p>
        </p:txBody>
      </p:sp>
    </p:spTree>
    <p:extLst>
      <p:ext uri="{BB962C8B-B14F-4D97-AF65-F5344CB8AC3E}">
        <p14:creationId xmlns:p14="http://schemas.microsoft.com/office/powerpoint/2010/main" val="1013121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6CDA8-6354-4C53-8BAF-E62D4AA27C7A}"/>
              </a:ext>
            </a:extLst>
          </p:cNvPr>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The Six Principles of Nurture</a:t>
            </a:r>
          </a:p>
        </p:txBody>
      </p:sp>
      <p:sp>
        <p:nvSpPr>
          <p:cNvPr id="3" name="Content Placeholder 2">
            <a:extLst>
              <a:ext uri="{FF2B5EF4-FFF2-40B4-BE49-F238E27FC236}">
                <a16:creationId xmlns:a16="http://schemas.microsoft.com/office/drawing/2014/main" id="{71B072AC-0DE4-4463-ACA1-3EAA4688CDCB}"/>
              </a:ext>
            </a:extLst>
          </p:cNvPr>
          <p:cNvSpPr>
            <a:spLocks noGrp="1"/>
          </p:cNvSpPr>
          <p:nvPr>
            <p:ph idx="1"/>
          </p:nvPr>
        </p:nvSpPr>
        <p:spPr/>
        <p:txBody>
          <a:bodyPr/>
          <a:lstStyle/>
          <a:p>
            <a:pPr marL="0" indent="0" algn="ctr">
              <a:buNone/>
            </a:pPr>
            <a:endParaRPr lang="en-GB" dirty="0">
              <a:latin typeface="Times New Roman" panose="02020603050405020304" pitchFamily="18" charset="0"/>
              <a:cs typeface="Times New Roman" panose="02020603050405020304" pitchFamily="18" charset="0"/>
            </a:endParaRPr>
          </a:p>
          <a:p>
            <a:pPr marL="0" indent="0" algn="ctr">
              <a:buNone/>
            </a:pPr>
            <a:r>
              <a:rPr lang="en-GB" b="1" dirty="0">
                <a:latin typeface="Times New Roman" panose="02020603050405020304" pitchFamily="18" charset="0"/>
                <a:cs typeface="Times New Roman" panose="02020603050405020304" pitchFamily="18" charset="0"/>
              </a:rPr>
              <a:t>Principle One</a:t>
            </a:r>
          </a:p>
          <a:p>
            <a:pPr marL="0" indent="0" algn="ctr">
              <a:buNone/>
            </a:pPr>
            <a:endParaRPr lang="en-GB" b="1" dirty="0">
              <a:latin typeface="Times New Roman" panose="02020603050405020304" pitchFamily="18" charset="0"/>
              <a:cs typeface="Times New Roman" panose="02020603050405020304" pitchFamily="18" charset="0"/>
            </a:endParaRPr>
          </a:p>
          <a:p>
            <a:pPr marL="0" indent="0" algn="ctr">
              <a:buNone/>
            </a:pPr>
            <a:r>
              <a:rPr lang="en-GB" b="1" dirty="0">
                <a:latin typeface="Times New Roman" panose="02020603050405020304" pitchFamily="18" charset="0"/>
                <a:cs typeface="Times New Roman" panose="02020603050405020304" pitchFamily="18" charset="0"/>
              </a:rPr>
              <a:t>Children’s learning is understood developmentally</a:t>
            </a:r>
          </a:p>
          <a:p>
            <a:pPr marL="0" indent="0" algn="ctr">
              <a:buNone/>
            </a:pPr>
            <a:endParaRPr lang="en-GB" b="1"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7BAD4288-0DCB-476B-B3C6-902B35F55459}"/>
              </a:ext>
            </a:extLst>
          </p:cNvPr>
          <p:cNvSpPr/>
          <p:nvPr/>
        </p:nvSpPr>
        <p:spPr>
          <a:xfrm>
            <a:off x="838200" y="4465468"/>
            <a:ext cx="10515600" cy="1846432"/>
          </a:xfrm>
          <a:prstGeom prst="rect">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Nurturing settings have a high level of staff awareness and training about attachment and brain development.  The practice of staff will reflect the belief that nurturing relationships bring about meaningful change.</a:t>
            </a:r>
          </a:p>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Nurturing settings understand where children are developmentally, and offer differentiated opportunities for social and emotional learning of specific skills.</a:t>
            </a:r>
          </a:p>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Nurturing relationships are modelled by staff and respectful, consistent and positive interactions are clearly identified as the appropriate communication style within the nursery.</a:t>
            </a:r>
          </a:p>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Expectations are reviewed in the light of what we know about a child’s development and appropriately challenging targets are set for progress and shared with all practitioners who work with the child. </a:t>
            </a:r>
          </a:p>
        </p:txBody>
      </p:sp>
    </p:spTree>
    <p:extLst>
      <p:ext uri="{BB962C8B-B14F-4D97-AF65-F5344CB8AC3E}">
        <p14:creationId xmlns:p14="http://schemas.microsoft.com/office/powerpoint/2010/main" val="2009444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6CDA8-6354-4C53-8BAF-E62D4AA27C7A}"/>
              </a:ext>
            </a:extLst>
          </p:cNvPr>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The Six Principles of Nurture</a:t>
            </a:r>
          </a:p>
        </p:txBody>
      </p:sp>
      <p:sp>
        <p:nvSpPr>
          <p:cNvPr id="3" name="Content Placeholder 2">
            <a:extLst>
              <a:ext uri="{FF2B5EF4-FFF2-40B4-BE49-F238E27FC236}">
                <a16:creationId xmlns:a16="http://schemas.microsoft.com/office/drawing/2014/main" id="{71B072AC-0DE4-4463-ACA1-3EAA4688CDCB}"/>
              </a:ext>
            </a:extLst>
          </p:cNvPr>
          <p:cNvSpPr>
            <a:spLocks noGrp="1"/>
          </p:cNvSpPr>
          <p:nvPr>
            <p:ph idx="1"/>
          </p:nvPr>
        </p:nvSpPr>
        <p:spPr/>
        <p:txBody>
          <a:bodyPr/>
          <a:lstStyle/>
          <a:p>
            <a:pPr marL="0" indent="0" algn="ctr">
              <a:buNone/>
            </a:pPr>
            <a:endParaRPr lang="en-GB" dirty="0">
              <a:latin typeface="Times New Roman" panose="02020603050405020304" pitchFamily="18" charset="0"/>
              <a:cs typeface="Times New Roman" panose="02020603050405020304" pitchFamily="18" charset="0"/>
            </a:endParaRPr>
          </a:p>
          <a:p>
            <a:pPr marL="0" indent="0" algn="ctr">
              <a:buNone/>
            </a:pPr>
            <a:r>
              <a:rPr lang="en-GB" b="1" dirty="0">
                <a:latin typeface="Times New Roman" panose="02020603050405020304" pitchFamily="18" charset="0"/>
                <a:cs typeface="Times New Roman" panose="02020603050405020304" pitchFamily="18" charset="0"/>
              </a:rPr>
              <a:t>Principle Two</a:t>
            </a:r>
          </a:p>
          <a:p>
            <a:pPr marL="0" indent="0" algn="ctr">
              <a:buNone/>
            </a:pPr>
            <a:endParaRPr lang="en-GB" b="1" dirty="0">
              <a:latin typeface="Times New Roman" panose="02020603050405020304" pitchFamily="18" charset="0"/>
              <a:cs typeface="Times New Roman" panose="02020603050405020304" pitchFamily="18" charset="0"/>
            </a:endParaRPr>
          </a:p>
          <a:p>
            <a:pPr marL="0" indent="0" algn="ctr">
              <a:buNone/>
            </a:pPr>
            <a:r>
              <a:rPr lang="en-GB" b="1" dirty="0">
                <a:latin typeface="Times New Roman" panose="02020603050405020304" pitchFamily="18" charset="0"/>
                <a:cs typeface="Times New Roman" panose="02020603050405020304" pitchFamily="18" charset="0"/>
              </a:rPr>
              <a:t>The environment offers a safe base</a:t>
            </a:r>
          </a:p>
          <a:p>
            <a:pPr marL="0" indent="0" algn="ctr">
              <a:buNone/>
            </a:pPr>
            <a:endParaRPr lang="en-GB" b="1" dirty="0">
              <a:latin typeface="Times New Roman" panose="02020603050405020304" pitchFamily="18" charset="0"/>
              <a:cs typeface="Times New Roman" panose="02020603050405020304" pitchFamily="18" charset="0"/>
            </a:endParaRPr>
          </a:p>
          <a:p>
            <a:pPr marL="0" indent="0" algn="ctr">
              <a:buNone/>
            </a:pPr>
            <a:endParaRPr lang="en-GB" b="1"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7BAD4288-0DCB-476B-B3C6-902B35F55459}"/>
              </a:ext>
            </a:extLst>
          </p:cNvPr>
          <p:cNvSpPr/>
          <p:nvPr/>
        </p:nvSpPr>
        <p:spPr>
          <a:xfrm>
            <a:off x="838200" y="4465468"/>
            <a:ext cx="10515600" cy="1846432"/>
          </a:xfrm>
          <a:prstGeom prst="rect">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There is a welcoming and safe environment for all, that is, children, families, staff and visitors.</a:t>
            </a:r>
          </a:p>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Boundaries are set and delivered clearly, fairly, with sensitivity and emotional warmth.</a:t>
            </a:r>
          </a:p>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There will be consistent evidence of highly attuned de-escalation practice during high stress situations including positive body language, minimal use of language, body space awareness and appropriate use of tone and volume, whilst avoiding escalation traps.</a:t>
            </a:r>
          </a:p>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There is good provision of safe spaces, inside and out, to support emotional regulation and feelings of safety and security.</a:t>
            </a:r>
          </a:p>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Based on a child’s individual needs additional structure can be provided.</a:t>
            </a:r>
          </a:p>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The nursery is sensitive in maintaining and promoting key nurturing relationships for the most vulnerable children across the nursery for example additional one to one time with a keyworker.</a:t>
            </a:r>
          </a:p>
        </p:txBody>
      </p:sp>
    </p:spTree>
    <p:extLst>
      <p:ext uri="{BB962C8B-B14F-4D97-AF65-F5344CB8AC3E}">
        <p14:creationId xmlns:p14="http://schemas.microsoft.com/office/powerpoint/2010/main" val="3816496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6CDA8-6354-4C53-8BAF-E62D4AA27C7A}"/>
              </a:ext>
            </a:extLst>
          </p:cNvPr>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The Six Principles of Nurture</a:t>
            </a:r>
          </a:p>
        </p:txBody>
      </p:sp>
      <p:sp>
        <p:nvSpPr>
          <p:cNvPr id="3" name="Content Placeholder 2">
            <a:extLst>
              <a:ext uri="{FF2B5EF4-FFF2-40B4-BE49-F238E27FC236}">
                <a16:creationId xmlns:a16="http://schemas.microsoft.com/office/drawing/2014/main" id="{71B072AC-0DE4-4463-ACA1-3EAA4688CDCB}"/>
              </a:ext>
            </a:extLst>
          </p:cNvPr>
          <p:cNvSpPr>
            <a:spLocks noGrp="1"/>
          </p:cNvSpPr>
          <p:nvPr>
            <p:ph idx="1"/>
          </p:nvPr>
        </p:nvSpPr>
        <p:spPr/>
        <p:txBody>
          <a:bodyPr/>
          <a:lstStyle/>
          <a:p>
            <a:pPr marL="0" indent="0" algn="ctr">
              <a:buNone/>
            </a:pPr>
            <a:endParaRPr lang="en-GB" dirty="0">
              <a:latin typeface="Times New Roman" panose="02020603050405020304" pitchFamily="18" charset="0"/>
              <a:cs typeface="Times New Roman" panose="02020603050405020304" pitchFamily="18" charset="0"/>
            </a:endParaRPr>
          </a:p>
          <a:p>
            <a:pPr marL="0" indent="0" algn="ctr">
              <a:buNone/>
            </a:pPr>
            <a:r>
              <a:rPr lang="en-GB" b="1" dirty="0">
                <a:latin typeface="Times New Roman" panose="02020603050405020304" pitchFamily="18" charset="0"/>
                <a:cs typeface="Times New Roman" panose="02020603050405020304" pitchFamily="18" charset="0"/>
              </a:rPr>
              <a:t>Principle Three</a:t>
            </a:r>
          </a:p>
          <a:p>
            <a:pPr marL="0" indent="0" algn="ctr">
              <a:buNone/>
            </a:pPr>
            <a:endParaRPr lang="en-GB" b="1" dirty="0">
              <a:latin typeface="Times New Roman" panose="02020603050405020304" pitchFamily="18" charset="0"/>
              <a:cs typeface="Times New Roman" panose="02020603050405020304" pitchFamily="18" charset="0"/>
            </a:endParaRPr>
          </a:p>
          <a:p>
            <a:pPr marL="0" indent="0" algn="ctr">
              <a:buNone/>
            </a:pPr>
            <a:r>
              <a:rPr lang="en-GB" b="1" dirty="0">
                <a:latin typeface="Times New Roman" panose="02020603050405020304" pitchFamily="18" charset="0"/>
                <a:cs typeface="Times New Roman" panose="02020603050405020304" pitchFamily="18" charset="0"/>
              </a:rPr>
              <a:t>The importance of nurture for the development of wellbeing</a:t>
            </a:r>
          </a:p>
          <a:p>
            <a:pPr marL="0" indent="0" algn="ctr">
              <a:buNone/>
            </a:pPr>
            <a:endParaRPr lang="en-GB" b="1" dirty="0">
              <a:latin typeface="Times New Roman" panose="02020603050405020304" pitchFamily="18" charset="0"/>
              <a:cs typeface="Times New Roman" panose="02020603050405020304" pitchFamily="18" charset="0"/>
            </a:endParaRPr>
          </a:p>
          <a:p>
            <a:pPr marL="0" indent="0" algn="ctr">
              <a:buNone/>
            </a:pPr>
            <a:endParaRPr lang="en-GB" b="1"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7BAD4288-0DCB-476B-B3C6-902B35F55459}"/>
              </a:ext>
            </a:extLst>
          </p:cNvPr>
          <p:cNvSpPr/>
          <p:nvPr/>
        </p:nvSpPr>
        <p:spPr>
          <a:xfrm>
            <a:off x="838200" y="4465468"/>
            <a:ext cx="10515600" cy="1846432"/>
          </a:xfrm>
          <a:prstGeom prst="rect">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Use of praise, reinforcement and feedback is consistent with a nurturing ethos; a high level of positive attention specifically rewards progress and effort and is accessible and suitably differentiated for all.</a:t>
            </a:r>
          </a:p>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The nursery identifies and shares personal achievements of the children, including explicitly celebrating social and emotional competences and progress.</a:t>
            </a:r>
          </a:p>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The nursery devotes time and energy to identifying and celebrating broader achievements of the children and builds opportunities for success.</a:t>
            </a:r>
          </a:p>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There are excellent opportunities for social and emotional development across our curriculums. </a:t>
            </a:r>
          </a:p>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Children are given support to challenge unhelpful and negative beliefs about themselves and to build resilience.</a:t>
            </a:r>
          </a:p>
        </p:txBody>
      </p:sp>
    </p:spTree>
    <p:extLst>
      <p:ext uri="{BB962C8B-B14F-4D97-AF65-F5344CB8AC3E}">
        <p14:creationId xmlns:p14="http://schemas.microsoft.com/office/powerpoint/2010/main" val="663778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6CDA8-6354-4C53-8BAF-E62D4AA27C7A}"/>
              </a:ext>
            </a:extLst>
          </p:cNvPr>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The Six Principles of Nurture</a:t>
            </a:r>
          </a:p>
        </p:txBody>
      </p:sp>
      <p:sp>
        <p:nvSpPr>
          <p:cNvPr id="3" name="Content Placeholder 2">
            <a:extLst>
              <a:ext uri="{FF2B5EF4-FFF2-40B4-BE49-F238E27FC236}">
                <a16:creationId xmlns:a16="http://schemas.microsoft.com/office/drawing/2014/main" id="{71B072AC-0DE4-4463-ACA1-3EAA4688CDCB}"/>
              </a:ext>
            </a:extLst>
          </p:cNvPr>
          <p:cNvSpPr>
            <a:spLocks noGrp="1"/>
          </p:cNvSpPr>
          <p:nvPr>
            <p:ph idx="1"/>
          </p:nvPr>
        </p:nvSpPr>
        <p:spPr/>
        <p:txBody>
          <a:bodyPr/>
          <a:lstStyle/>
          <a:p>
            <a:pPr marL="0" indent="0" algn="ctr">
              <a:buNone/>
            </a:pPr>
            <a:endParaRPr lang="en-GB" dirty="0">
              <a:latin typeface="Times New Roman" panose="02020603050405020304" pitchFamily="18" charset="0"/>
              <a:cs typeface="Times New Roman" panose="02020603050405020304" pitchFamily="18" charset="0"/>
            </a:endParaRPr>
          </a:p>
          <a:p>
            <a:pPr marL="0" indent="0" algn="ctr">
              <a:buNone/>
            </a:pPr>
            <a:r>
              <a:rPr lang="en-GB" b="1" dirty="0">
                <a:latin typeface="Times New Roman" panose="02020603050405020304" pitchFamily="18" charset="0"/>
                <a:cs typeface="Times New Roman" panose="02020603050405020304" pitchFamily="18" charset="0"/>
              </a:rPr>
              <a:t>Principle Four</a:t>
            </a:r>
          </a:p>
          <a:p>
            <a:pPr marL="0" indent="0" algn="ctr">
              <a:buNone/>
            </a:pPr>
            <a:endParaRPr lang="en-GB" b="1" dirty="0">
              <a:latin typeface="Times New Roman" panose="02020603050405020304" pitchFamily="18" charset="0"/>
              <a:cs typeface="Times New Roman" panose="02020603050405020304" pitchFamily="18" charset="0"/>
            </a:endParaRPr>
          </a:p>
          <a:p>
            <a:pPr marL="0" indent="0" algn="ctr">
              <a:buNone/>
            </a:pPr>
            <a:r>
              <a:rPr lang="en-GB" b="1" dirty="0">
                <a:latin typeface="Times New Roman" panose="02020603050405020304" pitchFamily="18" charset="0"/>
                <a:cs typeface="Times New Roman" panose="02020603050405020304" pitchFamily="18" charset="0"/>
              </a:rPr>
              <a:t>Language is a vital means of communication</a:t>
            </a:r>
          </a:p>
          <a:p>
            <a:pPr marL="0" indent="0" algn="ctr">
              <a:buNone/>
            </a:pPr>
            <a:endParaRPr lang="en-GB" b="1" dirty="0">
              <a:latin typeface="Times New Roman" panose="02020603050405020304" pitchFamily="18" charset="0"/>
              <a:cs typeface="Times New Roman" panose="02020603050405020304" pitchFamily="18" charset="0"/>
            </a:endParaRPr>
          </a:p>
          <a:p>
            <a:pPr marL="0" indent="0" algn="ctr">
              <a:buNone/>
            </a:pPr>
            <a:endParaRPr lang="en-GB" b="1"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7BAD4288-0DCB-476B-B3C6-902B35F55459}"/>
              </a:ext>
            </a:extLst>
          </p:cNvPr>
          <p:cNvSpPr/>
          <p:nvPr/>
        </p:nvSpPr>
        <p:spPr>
          <a:xfrm>
            <a:off x="838200" y="4465468"/>
            <a:ext cx="10515600" cy="1846432"/>
          </a:xfrm>
          <a:prstGeom prst="rect">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All staff work from a model of nurturing relationships, which clearly identifies respectful, consistent and positive interactions as the appropriate communication style within the nursery.</a:t>
            </a:r>
          </a:p>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Specific, positive, expected behaviours: </a:t>
            </a:r>
            <a:r>
              <a:rPr lang="en-GB" sz="1400" i="1" dirty="0">
                <a:solidFill>
                  <a:schemeClr val="tx1"/>
                </a:solidFill>
                <a:latin typeface="Times New Roman" panose="02020603050405020304" pitchFamily="18" charset="0"/>
                <a:cs typeface="Times New Roman" panose="02020603050405020304" pitchFamily="18" charset="0"/>
              </a:rPr>
              <a:t>listening, showing empathy, caring and having positive regard </a:t>
            </a:r>
            <a:r>
              <a:rPr lang="en-GB" sz="1400" dirty="0">
                <a:solidFill>
                  <a:schemeClr val="tx1"/>
                </a:solidFill>
                <a:latin typeface="Times New Roman" panose="02020603050405020304" pitchFamily="18" charset="0"/>
                <a:cs typeface="Times New Roman" panose="02020603050405020304" pitchFamily="18" charset="0"/>
              </a:rPr>
              <a:t>– are named and modelled explicitly by staff.  Children are given the appropriate level of support and challenge to develop these behaviours.</a:t>
            </a:r>
          </a:p>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Children are helped to understand and express their feelings and are given the opportunity for extended conversations if needed.</a:t>
            </a:r>
          </a:p>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The language used suits the developmental needs of the child.</a:t>
            </a:r>
          </a:p>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The language used by nursery staff with children and families is consistent with a nurturing approach so that all are supported to feel as though they belong and are safe and supported.</a:t>
            </a:r>
          </a:p>
        </p:txBody>
      </p:sp>
    </p:spTree>
    <p:extLst>
      <p:ext uri="{BB962C8B-B14F-4D97-AF65-F5344CB8AC3E}">
        <p14:creationId xmlns:p14="http://schemas.microsoft.com/office/powerpoint/2010/main" val="2146202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6CDA8-6354-4C53-8BAF-E62D4AA27C7A}"/>
              </a:ext>
            </a:extLst>
          </p:cNvPr>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The Six Principles of Nurture</a:t>
            </a:r>
          </a:p>
        </p:txBody>
      </p:sp>
      <p:sp>
        <p:nvSpPr>
          <p:cNvPr id="3" name="Content Placeholder 2">
            <a:extLst>
              <a:ext uri="{FF2B5EF4-FFF2-40B4-BE49-F238E27FC236}">
                <a16:creationId xmlns:a16="http://schemas.microsoft.com/office/drawing/2014/main" id="{71B072AC-0DE4-4463-ACA1-3EAA4688CDCB}"/>
              </a:ext>
            </a:extLst>
          </p:cNvPr>
          <p:cNvSpPr>
            <a:spLocks noGrp="1"/>
          </p:cNvSpPr>
          <p:nvPr>
            <p:ph idx="1"/>
          </p:nvPr>
        </p:nvSpPr>
        <p:spPr/>
        <p:txBody>
          <a:bodyPr/>
          <a:lstStyle/>
          <a:p>
            <a:pPr marL="0" indent="0" algn="ctr">
              <a:buNone/>
            </a:pPr>
            <a:endParaRPr lang="en-GB" dirty="0">
              <a:latin typeface="Times New Roman" panose="02020603050405020304" pitchFamily="18" charset="0"/>
              <a:cs typeface="Times New Roman" panose="02020603050405020304" pitchFamily="18" charset="0"/>
            </a:endParaRPr>
          </a:p>
          <a:p>
            <a:pPr marL="0" indent="0" algn="ctr">
              <a:buNone/>
            </a:pPr>
            <a:r>
              <a:rPr lang="en-GB" b="1" dirty="0">
                <a:latin typeface="Times New Roman" panose="02020603050405020304" pitchFamily="18" charset="0"/>
                <a:cs typeface="Times New Roman" panose="02020603050405020304" pitchFamily="18" charset="0"/>
              </a:rPr>
              <a:t>Principle Five</a:t>
            </a:r>
          </a:p>
          <a:p>
            <a:pPr marL="0" indent="0" algn="ctr">
              <a:buNone/>
            </a:pPr>
            <a:endParaRPr lang="en-GB" b="1" dirty="0">
              <a:latin typeface="Times New Roman" panose="02020603050405020304" pitchFamily="18" charset="0"/>
              <a:cs typeface="Times New Roman" panose="02020603050405020304" pitchFamily="18" charset="0"/>
            </a:endParaRPr>
          </a:p>
          <a:p>
            <a:pPr marL="0" indent="0" algn="ctr">
              <a:buNone/>
            </a:pPr>
            <a:r>
              <a:rPr lang="en-GB" b="1" dirty="0">
                <a:latin typeface="Times New Roman" panose="02020603050405020304" pitchFamily="18" charset="0"/>
                <a:cs typeface="Times New Roman" panose="02020603050405020304" pitchFamily="18" charset="0"/>
              </a:rPr>
              <a:t>All behaviour is communication</a:t>
            </a:r>
          </a:p>
          <a:p>
            <a:pPr marL="0" indent="0" algn="ctr">
              <a:buNone/>
            </a:pPr>
            <a:endParaRPr lang="en-GB" b="1" dirty="0">
              <a:latin typeface="Times New Roman" panose="02020603050405020304" pitchFamily="18" charset="0"/>
              <a:cs typeface="Times New Roman" panose="02020603050405020304" pitchFamily="18" charset="0"/>
            </a:endParaRPr>
          </a:p>
          <a:p>
            <a:pPr marL="0" indent="0" algn="ctr">
              <a:buNone/>
            </a:pPr>
            <a:endParaRPr lang="en-GB" b="1"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7BAD4288-0DCB-476B-B3C6-902B35F55459}"/>
              </a:ext>
            </a:extLst>
          </p:cNvPr>
          <p:cNvSpPr/>
          <p:nvPr/>
        </p:nvSpPr>
        <p:spPr>
          <a:xfrm>
            <a:off x="838200" y="4465468"/>
            <a:ext cx="10515600" cy="1846432"/>
          </a:xfrm>
          <a:prstGeom prst="rect">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There is a high staff awareness of the relevance of children’s non-verbal language and practitioners are attentive in tuning into it.</a:t>
            </a:r>
          </a:p>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Staff are supported to have a high level of awareness of their own emotions and how this links to their communication behaviour.</a:t>
            </a:r>
          </a:p>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There is a good understanding across the setting of the function of negative behaviour, generally, and good systems for exploring the function of more challenging behaviours, including high quality collaborative problem solving.</a:t>
            </a:r>
          </a:p>
          <a:p>
            <a:pPr marL="285750" indent="-285750">
              <a:buFont typeface="Arial" panose="020B0604020202020204" pitchFamily="34" charset="0"/>
              <a:buChar char="•"/>
            </a:pPr>
            <a:r>
              <a:rPr lang="en-GB" sz="1400" dirty="0">
                <a:solidFill>
                  <a:schemeClr val="tx1"/>
                </a:solidFill>
                <a:latin typeface="Times New Roman" panose="02020603050405020304" pitchFamily="18" charset="0"/>
                <a:cs typeface="Times New Roman" panose="02020603050405020304" pitchFamily="18" charset="0"/>
              </a:rPr>
              <a:t>The overall approach aims to be restorative.  Restorative approaches encourage children and staff to think about how their behaviour has affected others and gives them the opportunity to repair any harm caused.  This approach helps children to develop respect, responsibility and honesty.</a:t>
            </a:r>
          </a:p>
        </p:txBody>
      </p:sp>
    </p:spTree>
    <p:extLst>
      <p:ext uri="{BB962C8B-B14F-4D97-AF65-F5344CB8AC3E}">
        <p14:creationId xmlns:p14="http://schemas.microsoft.com/office/powerpoint/2010/main" val="16860985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TM10001104[[fn=Feathered]]</Template>
  <TotalTime>353</TotalTime>
  <Words>1386</Words>
  <Application>Microsoft Office PowerPoint</Application>
  <PresentationFormat>Widescreen</PresentationFormat>
  <Paragraphs>115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Papyrus</vt:lpstr>
      <vt:lpstr>Times New Roman</vt:lpstr>
      <vt:lpstr>Office Theme</vt:lpstr>
      <vt:lpstr>Trinity Tots - The Nurture Nursery</vt:lpstr>
      <vt:lpstr>PowerPoint Presentation</vt:lpstr>
      <vt:lpstr>Why Nurture?</vt:lpstr>
      <vt:lpstr>Background</vt:lpstr>
      <vt:lpstr>The Six Principles of Nurture</vt:lpstr>
      <vt:lpstr>The Six Principles of Nurture</vt:lpstr>
      <vt:lpstr>The Six Principles of Nurture</vt:lpstr>
      <vt:lpstr>The Six Principles of Nurture</vt:lpstr>
      <vt:lpstr>The Six Principles of Nurture</vt:lpstr>
      <vt:lpstr>The Six Principles of Nurture</vt:lpstr>
      <vt:lpstr>Key Values of Our Nurturing Approach</vt:lpstr>
      <vt:lpstr>Nurture - What We Plan To Do This Year</vt:lpstr>
      <vt:lpstr>Nurture – Parent Partnership</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Trinity Tots - The Nurture Nursery</dc:title>
  <dc:creator>Gillian Muir (Student)</dc:creator>
  <cp:lastModifiedBy>Gillian Muir</cp:lastModifiedBy>
  <cp:revision>18</cp:revision>
  <dcterms:created xsi:type="dcterms:W3CDTF">2020-08-19T10:13:39Z</dcterms:created>
  <dcterms:modified xsi:type="dcterms:W3CDTF">2021-01-27T11:18:04Z</dcterms:modified>
</cp:coreProperties>
</file>